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2"/>
    <p:sldId id="449" r:id="rId3"/>
    <p:sldId id="465" r:id="rId4"/>
    <p:sldId id="459" r:id="rId5"/>
    <p:sldId id="460" r:id="rId6"/>
    <p:sldId id="464" r:id="rId7"/>
    <p:sldId id="462" r:id="rId8"/>
    <p:sldId id="463" r:id="rId9"/>
    <p:sldId id="419" r:id="rId10"/>
    <p:sldId id="435" r:id="rId11"/>
    <p:sldId id="434" r:id="rId12"/>
    <p:sldId id="433" r:id="rId13"/>
    <p:sldId id="455" r:id="rId14"/>
    <p:sldId id="457" r:id="rId15"/>
    <p:sldId id="453" r:id="rId16"/>
    <p:sldId id="451" r:id="rId17"/>
    <p:sldId id="341" r:id="rId18"/>
    <p:sldId id="350" r:id="rId19"/>
    <p:sldId id="347" r:id="rId20"/>
    <p:sldId id="352" r:id="rId21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73A"/>
    <a:srgbClr val="0033CC"/>
    <a:srgbClr val="003366"/>
    <a:srgbClr val="2CBA0A"/>
    <a:srgbClr val="FF0066"/>
    <a:srgbClr val="43F319"/>
    <a:srgbClr val="5ECD0F"/>
    <a:srgbClr val="5AD00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414" y="-90"/>
      </p:cViewPr>
      <p:guideLst>
        <p:guide orient="horz" pos="2255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CB8324C-535F-496D-9F4B-38966936AAFA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F4D3D9-606C-45F4-B08F-1544C6513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7F034B-8B8D-41B2-80CB-BFE1BB4D24B1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738108-6D50-427D-9279-9B7012B4E6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7500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此页是讲授内容页。页头左侧的白字是一级标题，中间黑字是二级标题。</a:t>
            </a:r>
          </a:p>
        </p:txBody>
      </p:sp>
      <p:sp>
        <p:nvSpPr>
          <p:cNvPr id="21507" name="灯片编号占位符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8F295AC-9BD4-4C0B-BC64-6DF2ED8A7BA2}" type="slidenum">
              <a:rPr lang="zh-CN" altLang="en-US" sz="1200">
                <a:latin typeface="+mn-lt"/>
                <a:ea typeface="+mn-ea"/>
              </a:rPr>
              <a:pPr algn="r">
                <a:defRPr/>
              </a:pPr>
              <a:t>6</a:t>
            </a:fld>
            <a:endParaRPr lang="en-US" altLang="zh-CN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EA1883-5BAD-47B9-867C-4CFE08EAB27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ACF436-D051-4500-944E-BCE5C759535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1F5D9A-BFEF-4263-A590-DC38788118A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72DC91-7560-4BC1-8018-B10CEA21743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4307F-953B-4A56-88E0-AEF38A5D2B9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Pan said </a:t>
            </a: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导入运用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2E9CFC-BC11-4CD4-8D50-30238BBA539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266700">
              <a:spcBef>
                <a:spcPct val="0"/>
              </a:spcBef>
              <a:tabLst>
                <a:tab pos="685800" algn="l"/>
              </a:tabLst>
              <a:defRPr/>
            </a:pP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欲速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则不达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见小利，则大事不成。  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haste, less </a:t>
            </a:r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speed</a:t>
            </a:r>
            <a:r>
              <a:rPr lang="en-US" altLang="zh-CN" dirty="0" err="1" smtClean="0"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Offering</a:t>
            </a:r>
            <a:r>
              <a:rPr lang="en-US" altLang="zh-CN" dirty="0" smtClean="0"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 this service makes people slow down and let them understand the meaning of ‘time’ in another way,”</a:t>
            </a:r>
          </a:p>
          <a:p>
            <a:pPr indent="266700">
              <a:spcBef>
                <a:spcPct val="0"/>
              </a:spcBef>
              <a:tabLst>
                <a:tab pos="685800" algn="l"/>
              </a:tabLst>
              <a:defRPr/>
            </a:pPr>
            <a:r>
              <a:rPr lang="en-US" altLang="zh-CN" dirty="0" smtClean="0"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 Zhang thinks “ future mail” letters are reminders of and </a:t>
            </a:r>
          </a:p>
          <a:p>
            <a:pPr indent="266700">
              <a:spcBef>
                <a:spcPct val="0"/>
              </a:spcBef>
              <a:tabLst>
                <a:tab pos="685800" algn="l"/>
              </a:tabLst>
              <a:defRPr/>
            </a:pPr>
            <a:r>
              <a:rPr lang="en-US" altLang="zh-CN" dirty="0" smtClean="0">
                <a:latin typeface="Times New Roman" pitchFamily="18" charset="0"/>
                <a:ea typeface="仿宋" pitchFamily="49" charset="-122"/>
                <a:cs typeface="Times New Roman" pitchFamily="18" charset="0"/>
              </a:rPr>
              <a:t>catalysts for affection, friendship and love.”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3C155-4EE8-44DA-AE6D-B68B09BCC8B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 pitchFamily="34" charset="-79"/>
                <a:ea typeface="Adobe Gothic Std B"/>
                <a:cs typeface="FrankRuehl" pitchFamily="34" charset="-79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 pitchFamily="34" charset="-79"/>
              <a:ea typeface="Adobe Gothic Std B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tianya.cn/blogger/post_read.asp?BlogID=199747&amp;PostID=12391840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i.infoplease.com/images/states_imgmap.gif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173163"/>
            <a:ext cx="8715375" cy="137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5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Text A  Quick Fix Society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2)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2211388"/>
            <a:ext cx="2176463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driving experience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8938" y="1785938"/>
            <a:ext cx="2143125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 lane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428625" y="195263"/>
            <a:ext cx="52228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38" y="3429000"/>
            <a:ext cx="214312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slow lane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500313" y="2071688"/>
            <a:ext cx="357187" cy="1857375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72125" y="1785938"/>
            <a:ext cx="2143125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boring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72125" y="3429000"/>
            <a:ext cx="214312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funny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50" y="357188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214938" y="2214563"/>
            <a:ext cx="214312" cy="142875"/>
          </a:xfrm>
          <a:prstGeom prst="rightArrow">
            <a:avLst/>
          </a:prstGeom>
          <a:solidFill>
            <a:schemeClr val="tx2">
              <a:lumMod val="65000"/>
              <a:lumOff val="3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143500" y="3857625"/>
            <a:ext cx="214313" cy="142875"/>
          </a:xfrm>
          <a:prstGeom prst="rightArrow">
            <a:avLst/>
          </a:prstGeom>
          <a:solidFill>
            <a:schemeClr val="tx2">
              <a:lumMod val="65000"/>
              <a:lumOff val="3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2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63" y="1987550"/>
            <a:ext cx="2143125" cy="15843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Three features of modern lifestyle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688" y="1133475"/>
            <a:ext cx="3214687" cy="11430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instead of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571500" y="195263"/>
            <a:ext cx="52244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643188" y="1347788"/>
            <a:ext cx="500062" cy="3071812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3575" y="2571750"/>
            <a:ext cx="3214688" cy="10715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instead of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slower</a:t>
            </a:r>
          </a:p>
        </p:txBody>
      </p:sp>
      <p:sp>
        <p:nvSpPr>
          <p:cNvPr id="10" name="矩形 9"/>
          <p:cNvSpPr/>
          <p:nvPr/>
        </p:nvSpPr>
        <p:spPr>
          <a:xfrm>
            <a:off x="3214688" y="3705225"/>
            <a:ext cx="3214687" cy="10715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superficially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instead of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thoroughly </a:t>
            </a:r>
          </a:p>
        </p:txBody>
      </p:sp>
      <p:sp>
        <p:nvSpPr>
          <p:cNvPr id="9" name="矩形 8"/>
          <p:cNvSpPr/>
          <p:nvPr/>
        </p:nvSpPr>
        <p:spPr>
          <a:xfrm>
            <a:off x="357188" y="355600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063" y="2000250"/>
            <a:ext cx="2016125" cy="15843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 reflection on the lifestyle</a:t>
            </a:r>
          </a:p>
        </p:txBody>
      </p:sp>
      <p:sp>
        <p:nvSpPr>
          <p:cNvPr id="29698" name="TextBox 6"/>
          <p:cNvSpPr txBox="1">
            <a:spLocks noChangeArrowheads="1"/>
          </p:cNvSpPr>
          <p:nvPr/>
        </p:nvSpPr>
        <p:spPr bwMode="auto">
          <a:xfrm>
            <a:off x="428625" y="195263"/>
            <a:ext cx="58721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6313" y="2000250"/>
            <a:ext cx="2786062" cy="1571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American people should return to life in the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lane.</a:t>
            </a:r>
          </a:p>
        </p:txBody>
      </p:sp>
      <p:sp>
        <p:nvSpPr>
          <p:cNvPr id="8" name="右箭头 7"/>
          <p:cNvSpPr/>
          <p:nvPr/>
        </p:nvSpPr>
        <p:spPr>
          <a:xfrm>
            <a:off x="3286125" y="2643188"/>
            <a:ext cx="357188" cy="214312"/>
          </a:xfrm>
          <a:prstGeom prst="rightArrow">
            <a:avLst/>
          </a:prstGeom>
          <a:solidFill>
            <a:schemeClr val="tx2">
              <a:lumMod val="65000"/>
              <a:lumOff val="3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50" y="357188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88" y="1214438"/>
            <a:ext cx="2500312" cy="121443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driving experience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88" y="2643188"/>
            <a:ext cx="2500312" cy="121443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Three features of modern lifestyle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TextBox 6"/>
          <p:cNvSpPr txBox="1">
            <a:spLocks noChangeArrowheads="1"/>
          </p:cNvSpPr>
          <p:nvPr/>
        </p:nvSpPr>
        <p:spPr bwMode="auto">
          <a:xfrm>
            <a:off x="500063" y="195263"/>
            <a:ext cx="54403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2857500" y="1500188"/>
            <a:ext cx="500063" cy="3071812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9000" y="2286000"/>
            <a:ext cx="4071938" cy="16541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America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 become a nation in search of quick fix. 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88" y="357188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188" y="4071938"/>
            <a:ext cx="2500312" cy="121443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reflection on the lifestyle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Times New Roman" pitchFamily="18" charset="0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5718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42962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Theme:</a:t>
            </a:r>
            <a:r>
              <a:rPr lang="en-US" altLang="zh-CN" sz="2400" b="1">
                <a:latin typeface="Calibri" pitchFamily="34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Let’s take the slow lane to enjoy what nature and mankind offer us and to rediscover life.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Calibri" pitchFamily="34" charset="0"/>
              </a:rPr>
              <a:t> </a:t>
            </a:r>
            <a:endParaRPr lang="zh-CN" altLang="en-US" sz="2400">
              <a:latin typeface="Calibri" pitchFamily="34" charset="0"/>
            </a:endParaRPr>
          </a:p>
          <a:p>
            <a:endParaRPr lang="en-US" altLang="zh-CN" sz="2800" b="1">
              <a:latin typeface="Times New Roman" pitchFamily="18" charset="0"/>
              <a:ea typeface="华文隶书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203325"/>
            <a:ext cx="80724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Then we take our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money…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convenience store…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food…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meal…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relief…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pictures…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entertainment…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information… (para.5)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84213" y="3435350"/>
            <a:ext cx="2286000" cy="461963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exemplification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571500" y="214313"/>
            <a:ext cx="77454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4. Sentence Understanding </a:t>
            </a:r>
          </a:p>
        </p:txBody>
      </p:sp>
      <p:sp>
        <p:nvSpPr>
          <p:cNvPr id="7" name="矩形 6"/>
          <p:cNvSpPr/>
          <p:nvPr/>
        </p:nvSpPr>
        <p:spPr>
          <a:xfrm>
            <a:off x="357188" y="357188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24213" y="2973388"/>
            <a:ext cx="3579812" cy="461962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It is a quick fix society.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4213" y="2716213"/>
            <a:ext cx="2286000" cy="461962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repetition </a:t>
            </a:r>
            <a:endParaRPr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左大括号 10"/>
          <p:cNvSpPr/>
          <p:nvPr/>
        </p:nvSpPr>
        <p:spPr>
          <a:xfrm rot="10800000">
            <a:off x="2987675" y="2859088"/>
            <a:ext cx="215900" cy="865187"/>
          </a:xfrm>
          <a:prstGeom prst="leftBrace">
            <a:avLst>
              <a:gd name="adj1" fmla="val 118094"/>
              <a:gd name="adj2" fmla="val 53817"/>
            </a:avLst>
          </a:prstGeom>
          <a:ln w="190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1"/>
          <p:cNvSpPr txBox="1">
            <a:spLocks noChangeArrowheads="1"/>
          </p:cNvSpPr>
          <p:nvPr/>
        </p:nvSpPr>
        <p:spPr bwMode="auto">
          <a:xfrm>
            <a:off x="755650" y="195263"/>
            <a:ext cx="74882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3. Sentence Understanding </a:t>
            </a:r>
          </a:p>
        </p:txBody>
      </p:sp>
      <p:sp>
        <p:nvSpPr>
          <p:cNvPr id="3" name="矩形 2"/>
          <p:cNvSpPr/>
          <p:nvPr/>
        </p:nvSpPr>
        <p:spPr>
          <a:xfrm>
            <a:off x="357188" y="357188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4213" y="1276350"/>
            <a:ext cx="7848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Even our personal relationships have become compressed. Instead of devoting large parts of our days to our loved ones, we replace them with something called “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 time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”.(para.6)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3025775"/>
            <a:ext cx="7429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就连我们的人际关系也被压缩了，我们不再为亲人投入很多时间，取而代之的是和他们共度所谓的</a:t>
            </a:r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zh-CN" alt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黄金时光</a:t>
            </a:r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928688"/>
            <a:ext cx="84296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Look and think.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428625" y="1003300"/>
            <a:ext cx="111125" cy="2889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1" name="矩形 5"/>
          <p:cNvSpPr>
            <a:spLocks noChangeArrowheads="1"/>
          </p:cNvSpPr>
          <p:nvPr/>
        </p:nvSpPr>
        <p:spPr bwMode="auto">
          <a:xfrm>
            <a:off x="214313" y="142875"/>
            <a:ext cx="3930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4.   Critical Thinking </a:t>
            </a:r>
          </a:p>
        </p:txBody>
      </p:sp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714375" y="2500313"/>
            <a:ext cx="75723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We should balance the fast-paced life  and slow-paced life well.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70554" y="2000246"/>
              <a:ext cx="1785950" cy="86177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Quick Fix Society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2268538" y="3033713"/>
            <a:ext cx="2117725" cy="1820862"/>
            <a:chOff x="2807238" y="2263044"/>
            <a:chExt cx="2118509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95" y="2306687"/>
              <a:ext cx="1821478" cy="1734192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50" name="TextBox 26"/>
            <p:cNvSpPr txBox="1">
              <a:spLocks noChangeArrowheads="1"/>
            </p:cNvSpPr>
            <p:nvPr/>
          </p:nvSpPr>
          <p:spPr bwMode="auto">
            <a:xfrm>
              <a:off x="3053539" y="2757225"/>
              <a:ext cx="1872208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5.  </a:t>
            </a:r>
            <a:r>
              <a:rPr lang="en-US" altLang="zh-CN" sz="3200" b="1"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2366963" cy="1820863"/>
            <a:chOff x="2807238" y="2263044"/>
            <a:chExt cx="2367144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4134" y="2306148"/>
              <a:ext cx="1821478" cy="1735271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48" name="TextBox 22"/>
            <p:cNvSpPr txBox="1">
              <a:spLocks noChangeArrowheads="1"/>
            </p:cNvSpPr>
            <p:nvPr/>
          </p:nvSpPr>
          <p:spPr bwMode="auto">
            <a:xfrm>
              <a:off x="3302174" y="2962866"/>
              <a:ext cx="1872208" cy="32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 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65800" y="944563"/>
            <a:ext cx="2235200" cy="1822450"/>
            <a:chOff x="2807238" y="2263044"/>
            <a:chExt cx="2235165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054" y="2306228"/>
              <a:ext cx="1821478" cy="1735111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44" name="TextBox 33"/>
            <p:cNvSpPr txBox="1">
              <a:spLocks noChangeArrowheads="1"/>
            </p:cNvSpPr>
            <p:nvPr/>
          </p:nvSpPr>
          <p:spPr bwMode="auto">
            <a:xfrm>
              <a:off x="3170195" y="2880335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214313" y="0"/>
            <a:ext cx="3662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华文隶书"/>
                <a:ea typeface="华文隶书"/>
                <a:cs typeface="华文隶书"/>
              </a:rPr>
              <a:t>6.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Assignments</a:t>
            </a:r>
          </a:p>
        </p:txBody>
      </p:sp>
      <p:sp>
        <p:nvSpPr>
          <p:cNvPr id="6" name="矩形 5"/>
          <p:cNvSpPr/>
          <p:nvPr/>
        </p:nvSpPr>
        <p:spPr>
          <a:xfrm>
            <a:off x="428625" y="1143000"/>
            <a:ext cx="757237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1) Discuss the ideas of the text in groups and then write an essay of about 150 words on: “</a:t>
            </a:r>
            <a:r>
              <a:rPr lang="en-US" sz="2400" b="1" dirty="0">
                <a:latin typeface="Times New Roman" pitchFamily="18" charset="0"/>
                <a:ea typeface="+mn-ea"/>
                <a:cs typeface="Times New Roman" pitchFamily="18" charset="0"/>
              </a:rPr>
              <a:t>Rhythm of Modern Life</a:t>
            </a: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”.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2) Search the resources online to know more perspectives about the lifestyle.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  <a:hlinkClick r:id="rId2"/>
              </a:rPr>
              <a:t>http://blog.tianya.cn/blogger/post_read.asp?BlogID=199747&amp;PostID=12391840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3643313" y="571500"/>
            <a:ext cx="2857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bullet train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Times New Roman" pitchFamily="18" charset="0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 flipH="1">
            <a:off x="6215063" y="2211388"/>
            <a:ext cx="1443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华文隶书"/>
                <a:cs typeface="Times New Roman" pitchFamily="18" charset="0"/>
              </a:rPr>
              <a:t>WeChat</a:t>
            </a:r>
            <a:endParaRPr lang="zh-CN" altLang="en-US" sz="2800" b="1"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00438" y="4071938"/>
            <a:ext cx="24272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flash marriage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Times New Roman" pitchFamily="18" charset="0"/>
            </a:endParaRPr>
          </a:p>
        </p:txBody>
      </p:sp>
      <p:sp>
        <p:nvSpPr>
          <p:cNvPr id="17" name="流程图: 联系 16"/>
          <p:cNvSpPr/>
          <p:nvPr/>
        </p:nvSpPr>
        <p:spPr>
          <a:xfrm>
            <a:off x="3635375" y="1785938"/>
            <a:ext cx="1928813" cy="1357312"/>
          </a:xfrm>
          <a:prstGeom prst="flowChartConnector">
            <a:avLst/>
          </a:prstGeom>
          <a:solidFill>
            <a:schemeClr val="bg1">
              <a:alpha val="4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Fast</a:t>
            </a:r>
            <a:endParaRPr lang="zh-CN" alt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2211388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express mail 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17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1625" y="250825"/>
            <a:ext cx="8540750" cy="917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mtClean="0"/>
              <a:t>About the title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288" y="1168400"/>
            <a:ext cx="8208962" cy="3725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000" smtClean="0"/>
              <a:t>Quick fix n. (slang</a:t>
            </a:r>
            <a:r>
              <a:rPr lang="zh-CN" altLang="en-US" sz="2000" b="1" smtClean="0"/>
              <a:t>）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000" smtClean="0"/>
              <a:t>   </a:t>
            </a:r>
            <a:r>
              <a:rPr lang="en-US" altLang="zh-CN" sz="2000" smtClean="0"/>
              <a:t>1</a:t>
            </a:r>
            <a:r>
              <a:rPr lang="zh-CN" altLang="en-US" sz="2000" smtClean="0"/>
              <a:t>、</a:t>
            </a:r>
            <a:r>
              <a:rPr lang="en-US" altLang="zh-CN" sz="2000" smtClean="0"/>
              <a:t>a hastily </a:t>
            </a:r>
            <a:r>
              <a:rPr lang="en-US" altLang="zh-CN" sz="2000" smtClean="0">
                <a:solidFill>
                  <a:srgbClr val="FF0000"/>
                </a:solidFill>
              </a:rPr>
              <a:t>[‘heistili] adv.</a:t>
            </a:r>
            <a:r>
              <a:rPr lang="zh-CN" altLang="en-US" sz="2000" smtClean="0">
                <a:solidFill>
                  <a:srgbClr val="FF0000"/>
                </a:solidFill>
              </a:rPr>
              <a:t>匆忙地</a:t>
            </a:r>
            <a:r>
              <a:rPr lang="en-US" altLang="zh-CN" sz="2000" smtClean="0">
                <a:solidFill>
                  <a:srgbClr val="FF0000"/>
                </a:solidFill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</a:rPr>
              <a:t>仓促地</a:t>
            </a:r>
            <a:r>
              <a:rPr lang="en-US" altLang="zh-CN" sz="2000" smtClean="0"/>
              <a:t>contrived </a:t>
            </a:r>
            <a:r>
              <a:rPr lang="en-US" altLang="zh-CN" sz="2000" smtClean="0">
                <a:solidFill>
                  <a:srgbClr val="FF0000"/>
                </a:solidFill>
              </a:rPr>
              <a:t>[kən’traivd]</a:t>
            </a:r>
            <a:r>
              <a:rPr lang="zh-CN" altLang="en-US" sz="2000" smtClean="0">
                <a:solidFill>
                  <a:srgbClr val="FF0000"/>
                </a:solidFill>
              </a:rPr>
              <a:t>人为的</a:t>
            </a:r>
            <a:r>
              <a:rPr lang="en-US" altLang="zh-CN" sz="2000" smtClean="0">
                <a:solidFill>
                  <a:srgbClr val="FF0000"/>
                </a:solidFill>
              </a:rPr>
              <a:t>;</a:t>
            </a:r>
            <a:r>
              <a:rPr lang="zh-CN" altLang="en-US" sz="2000" smtClean="0">
                <a:solidFill>
                  <a:srgbClr val="FF0000"/>
                </a:solidFill>
              </a:rPr>
              <a:t>做作的</a:t>
            </a:r>
            <a:r>
              <a:rPr lang="en-US" altLang="zh-CN" sz="2000" smtClean="0">
                <a:solidFill>
                  <a:srgbClr val="FF0000"/>
                </a:solidFill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</a:rPr>
              <a:t>不自然的</a:t>
            </a:r>
            <a:r>
              <a:rPr lang="en-US" altLang="zh-CN" sz="2000" smtClean="0"/>
              <a:t>remedy </a:t>
            </a:r>
            <a:r>
              <a:rPr lang="en-US" altLang="zh-CN" sz="2000" smtClean="0">
                <a:solidFill>
                  <a:srgbClr val="FF0000"/>
                </a:solidFill>
              </a:rPr>
              <a:t>[‘remidi]</a:t>
            </a:r>
            <a:r>
              <a:rPr lang="zh-CN" altLang="en-US" sz="2000" smtClean="0">
                <a:solidFill>
                  <a:srgbClr val="FF0000"/>
                </a:solidFill>
              </a:rPr>
              <a:t>补救</a:t>
            </a:r>
            <a:r>
              <a:rPr lang="en-US" altLang="zh-CN" sz="2000" smtClean="0">
                <a:solidFill>
                  <a:srgbClr val="FF0000"/>
                </a:solidFill>
              </a:rPr>
              <a:t>(</a:t>
            </a:r>
            <a:r>
              <a:rPr lang="zh-CN" altLang="en-US" sz="2000" smtClean="0">
                <a:solidFill>
                  <a:srgbClr val="FF0000"/>
                </a:solidFill>
              </a:rPr>
              <a:t>法</a:t>
            </a:r>
            <a:r>
              <a:rPr lang="en-US" altLang="zh-CN" sz="2000" smtClean="0">
                <a:solidFill>
                  <a:srgbClr val="FF0000"/>
                </a:solidFill>
              </a:rPr>
              <a:t>);</a:t>
            </a:r>
            <a:r>
              <a:rPr lang="zh-CN" altLang="en-US" sz="2000" smtClean="0">
                <a:solidFill>
                  <a:srgbClr val="FF0000"/>
                </a:solidFill>
              </a:rPr>
              <a:t>纠正</a:t>
            </a:r>
            <a:r>
              <a:rPr lang="en-US" altLang="zh-CN" sz="2000" smtClean="0">
                <a:solidFill>
                  <a:srgbClr val="FF0000"/>
                </a:solidFill>
              </a:rPr>
              <a:t>(</a:t>
            </a:r>
            <a:r>
              <a:rPr lang="zh-CN" altLang="en-US" sz="2000" smtClean="0">
                <a:solidFill>
                  <a:srgbClr val="FF0000"/>
                </a:solidFill>
              </a:rPr>
              <a:t>法</a:t>
            </a:r>
            <a:r>
              <a:rPr lang="en-US" altLang="zh-CN" sz="2000" smtClean="0">
                <a:solidFill>
                  <a:srgbClr val="FF0000"/>
                </a:solidFill>
              </a:rPr>
              <a:t>) </a:t>
            </a:r>
            <a:r>
              <a:rPr lang="en-US" altLang="zh-CN" sz="2000" smtClean="0"/>
              <a:t>that alleviates </a:t>
            </a:r>
            <a:r>
              <a:rPr lang="en-US" altLang="zh-CN" sz="2000" smtClean="0">
                <a:solidFill>
                  <a:srgbClr val="FF0000"/>
                </a:solidFill>
              </a:rPr>
              <a:t>[ə’li:vieit] </a:t>
            </a:r>
            <a:r>
              <a:rPr lang="zh-CN" altLang="en-US" sz="2000" smtClean="0">
                <a:solidFill>
                  <a:srgbClr val="FF0000"/>
                </a:solidFill>
              </a:rPr>
              <a:t>减轻，缓和</a:t>
            </a:r>
            <a:r>
              <a:rPr lang="zh-CN" altLang="en-US" sz="2000" smtClean="0"/>
              <a:t> </a:t>
            </a:r>
            <a:r>
              <a:rPr lang="en-US" altLang="zh-CN" sz="2000" smtClean="0"/>
              <a:t>a problem only for the time being     </a:t>
            </a:r>
            <a:r>
              <a:rPr lang="zh-CN" altLang="en-US" sz="2000" b="1" smtClean="0"/>
              <a:t>权宜之计：一个匆匆想出的、能暂时缓和问题的对策</a:t>
            </a:r>
            <a:endParaRPr lang="zh-CN" altLang="en-US" sz="20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000" smtClean="0"/>
              <a:t>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000" smtClean="0"/>
              <a:t>   </a:t>
            </a:r>
            <a:r>
              <a:rPr lang="en-US" altLang="zh-CN" sz="2000" smtClean="0"/>
              <a:t>2</a:t>
            </a:r>
            <a:r>
              <a:rPr lang="zh-CN" altLang="en-US" sz="2000" smtClean="0"/>
              <a:t>、快速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000" smtClean="0"/>
              <a:t>   </a:t>
            </a:r>
            <a:r>
              <a:rPr lang="en-US" altLang="zh-CN" sz="2000" smtClean="0"/>
              <a:t>Quick Fix Society </a:t>
            </a:r>
            <a:r>
              <a:rPr lang="zh-CN" altLang="en-US" sz="2000" b="1" smtClean="0"/>
              <a:t>快节奏的社会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00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357188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Map of United States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79388" y="574675"/>
            <a:ext cx="8820150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1371600" y="917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5410200" y="4430713"/>
            <a:ext cx="34290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Arial Black" pitchFamily="34" charset="0"/>
              </a:rPr>
              <a:t>A Map of U.S.</a:t>
            </a:r>
          </a:p>
        </p:txBody>
      </p:sp>
      <p:sp>
        <p:nvSpPr>
          <p:cNvPr id="17412" name="TextBox 22"/>
          <p:cNvSpPr txBox="1">
            <a:spLocks noChangeArrowheads="1"/>
          </p:cNvSpPr>
          <p:nvPr/>
        </p:nvSpPr>
        <p:spPr bwMode="auto">
          <a:xfrm>
            <a:off x="0" y="0"/>
            <a:ext cx="21431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Warming up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 txBox="1">
            <a:spLocks noChangeArrowheads="1"/>
          </p:cNvSpPr>
          <p:nvPr/>
        </p:nvSpPr>
        <p:spPr bwMode="auto">
          <a:xfrm>
            <a:off x="1147763" y="911225"/>
            <a:ext cx="702468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400">
                <a:solidFill>
                  <a:srgbClr val="0033CC"/>
                </a:solidFill>
                <a:latin typeface="Calibri" pitchFamily="34" charset="0"/>
              </a:rPr>
              <a:t>Highway:</a:t>
            </a:r>
            <a:r>
              <a:rPr lang="en-US" altLang="zh-CN" sz="2400">
                <a:latin typeface="Calibri" pitchFamily="34" charset="0"/>
              </a:rPr>
              <a:t> connects cities; two or more lanes (superhighway; interstate highway)</a:t>
            </a:r>
          </a:p>
          <a:p>
            <a:endParaRPr lang="en-US" altLang="zh-CN" sz="2400">
              <a:latin typeface="Calibri" pitchFamily="34" charset="0"/>
            </a:endParaRPr>
          </a:p>
          <a:p>
            <a:r>
              <a:rPr lang="en-US" altLang="zh-CN" sz="2400">
                <a:solidFill>
                  <a:srgbClr val="0033CC"/>
                </a:solidFill>
                <a:latin typeface="Calibri" pitchFamily="34" charset="0"/>
              </a:rPr>
              <a:t>Freeway:</a:t>
            </a:r>
            <a:r>
              <a:rPr lang="en-US" altLang="zh-CN" sz="2400">
                <a:latin typeface="Calibri" pitchFamily="34" charset="0"/>
              </a:rPr>
              <a:t> within a city; without stopping; three or more lanes in each direction</a:t>
            </a:r>
          </a:p>
          <a:p>
            <a:endParaRPr lang="en-US" altLang="zh-CN" sz="2400">
              <a:latin typeface="Calibri" pitchFamily="34" charset="0"/>
            </a:endParaRPr>
          </a:p>
          <a:p>
            <a:r>
              <a:rPr lang="en-US" altLang="zh-CN" sz="2400">
                <a:solidFill>
                  <a:srgbClr val="0033CC"/>
                </a:solidFill>
                <a:latin typeface="Calibri" pitchFamily="34" charset="0"/>
              </a:rPr>
              <a:t>Expressway:</a:t>
            </a:r>
            <a:r>
              <a:rPr lang="en-US" altLang="zh-CN" sz="2400">
                <a:latin typeface="Calibri" pitchFamily="34" charset="0"/>
              </a:rPr>
              <a:t> fast road in or near cities</a:t>
            </a:r>
          </a:p>
          <a:p>
            <a:endParaRPr lang="en-US" altLang="zh-CN" sz="2400">
              <a:latin typeface="Calibri" pitchFamily="34" charset="0"/>
            </a:endParaRPr>
          </a:p>
          <a:p>
            <a:r>
              <a:rPr lang="en-US" altLang="zh-CN" sz="2400">
                <a:solidFill>
                  <a:srgbClr val="0033CC"/>
                </a:solidFill>
                <a:latin typeface="Calibri" pitchFamily="34" charset="0"/>
              </a:rPr>
              <a:t>Turnpike (tollway):</a:t>
            </a:r>
            <a:r>
              <a:rPr lang="en-US" altLang="zh-CN" sz="2400">
                <a:latin typeface="Calibri" pitchFamily="34" charset="0"/>
              </a:rPr>
              <a:t> fast road you have to pay before using it</a:t>
            </a:r>
          </a:p>
          <a:p>
            <a:pPr>
              <a:spcBef>
                <a:spcPct val="20000"/>
              </a:spcBef>
            </a:pPr>
            <a:endParaRPr lang="en-US" altLang="zh-CN" sz="2400">
              <a:latin typeface="Calibri" pitchFamily="34" charset="0"/>
            </a:endParaRPr>
          </a:p>
        </p:txBody>
      </p:sp>
      <p:sp>
        <p:nvSpPr>
          <p:cNvPr id="19458" name="Rectangle 11"/>
          <p:cNvSpPr>
            <a:spLocks noChangeArrowheads="1"/>
          </p:cNvSpPr>
          <p:nvPr/>
        </p:nvSpPr>
        <p:spPr bwMode="auto">
          <a:xfrm>
            <a:off x="1763713" y="339725"/>
            <a:ext cx="431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/>
              <a:t>Different Fast Roads in the US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195263"/>
            <a:ext cx="8540750" cy="10271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mtClean="0"/>
              <a:t>1. About the author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50825" y="1112838"/>
            <a:ext cx="8540750" cy="36718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kumimoji="1" lang="en-US" altLang="zh-CN" sz="2400" smtClean="0"/>
              <a:t>Janet Mendell Goldstein(1940—)received her advanced degrees at Harvard University and the University of Pennsylvania. An educator for 30 years ,she now works as an editorial consultant ,freelance </a:t>
            </a:r>
            <a:r>
              <a:rPr kumimoji="1" lang="en-US" altLang="zh-CN" sz="2400" smtClean="0">
                <a:solidFill>
                  <a:schemeClr val="hlink"/>
                </a:solidFill>
              </a:rPr>
              <a:t>[‘fri:’lɑ:ns]</a:t>
            </a:r>
            <a:r>
              <a:rPr kumimoji="1" lang="zh-CN" altLang="en-US" sz="2400" b="1" smtClean="0">
                <a:solidFill>
                  <a:schemeClr val="hlink"/>
                </a:solidFill>
              </a:rPr>
              <a:t>自由职业的</a:t>
            </a:r>
            <a:r>
              <a:rPr kumimoji="1" lang="en-US" altLang="zh-CN" sz="2400" smtClean="0"/>
              <a:t>writer ,and textbook author .Her work has appeared in a variety of newspapers and magazines ,including the  </a:t>
            </a:r>
            <a:r>
              <a:rPr kumimoji="1" lang="en-US" altLang="zh-CN" sz="2400" i="1" smtClean="0">
                <a:hlinkClick r:id="rId2" action="ppaction://hlinksldjump"/>
              </a:rPr>
              <a:t>English Journal</a:t>
            </a:r>
            <a:r>
              <a:rPr kumimoji="1" lang="en-US" altLang="zh-CN" sz="2400" i="1" smtClean="0"/>
              <a:t>, Faith and Aspiration</a:t>
            </a:r>
            <a:r>
              <a:rPr kumimoji="1" lang="en-US" altLang="zh-CN" sz="2400" smtClean="0"/>
              <a:t> ,and </a:t>
            </a:r>
            <a:r>
              <a:rPr kumimoji="1" lang="en-US" altLang="zh-CN" sz="2400" i="1" smtClean="0"/>
              <a:t>The Philadelphia Inquirer</a:t>
            </a:r>
            <a:r>
              <a:rPr kumimoji="1" lang="zh-CN" altLang="en-US" sz="2400" b="1" smtClean="0">
                <a:solidFill>
                  <a:schemeClr val="hlink"/>
                </a:solidFill>
              </a:rPr>
              <a:t>费城问询报</a:t>
            </a:r>
            <a:r>
              <a:rPr kumimoji="1" lang="en-US" altLang="zh-CN" sz="2400" smtClean="0"/>
              <a:t>. This text is adapted from an essay out of a series that she has written about contemporary life.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b="1" smtClean="0"/>
              <a:t>Symbols of the USA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1" name="Picture 4" descr="20056859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1276350"/>
            <a:ext cx="18716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20056846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643188"/>
            <a:ext cx="3313113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20056887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1276350"/>
            <a:ext cx="2160587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20056891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1276350"/>
            <a:ext cx="338455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2211388"/>
            <a:ext cx="2176463" cy="151288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driving experience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5000" y="2211388"/>
            <a:ext cx="2143125" cy="15160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Three features of modern lifestyle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0750" y="2211388"/>
            <a:ext cx="2016125" cy="15160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reflection on the lifestyle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500063" y="195263"/>
            <a:ext cx="54403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714625" y="2857500"/>
            <a:ext cx="214313" cy="142875"/>
          </a:xfrm>
          <a:prstGeom prst="rightArrow">
            <a:avLst/>
          </a:prstGeom>
          <a:solidFill>
            <a:schemeClr val="tx2">
              <a:lumMod val="65000"/>
              <a:lumOff val="3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572125" y="2928938"/>
            <a:ext cx="214313" cy="142875"/>
          </a:xfrm>
          <a:prstGeom prst="rightArrow">
            <a:avLst/>
          </a:prstGeom>
          <a:solidFill>
            <a:schemeClr val="tx2">
              <a:lumMod val="65000"/>
              <a:lumOff val="3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50" y="355600"/>
            <a:ext cx="142875" cy="35877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</TotalTime>
  <Words>661</Words>
  <Application>Microsoft Office PowerPoint</Application>
  <PresentationFormat>全屏显示(16:9)</PresentationFormat>
  <Paragraphs>99</Paragraphs>
  <Slides>20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Arial Black</vt:lpstr>
      <vt:lpstr>微软雅黑</vt:lpstr>
      <vt:lpstr>仿宋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About the title</vt:lpstr>
      <vt:lpstr>幻灯片 4</vt:lpstr>
      <vt:lpstr>幻灯片 5</vt:lpstr>
      <vt:lpstr>幻灯片 6</vt:lpstr>
      <vt:lpstr>1. About the author</vt:lpstr>
      <vt:lpstr>Symbols of the USA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WIN</cp:lastModifiedBy>
  <cp:revision>1226</cp:revision>
  <dcterms:created xsi:type="dcterms:W3CDTF">2014-03-26T14:37:33Z</dcterms:created>
  <dcterms:modified xsi:type="dcterms:W3CDTF">2015-01-04T02:54:28Z</dcterms:modified>
</cp:coreProperties>
</file>